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Garet" panose="020B0604020202020204" charset="0"/>
      <p:regular r:id="rId15"/>
    </p:embeddedFont>
    <p:embeddedFont>
      <p:font typeface="Garet Bold" panose="020B0604020202020204" charset="0"/>
      <p:regular r:id="rId16"/>
    </p:embeddedFont>
    <p:embeddedFont>
      <p:font typeface="Glacial Indifference" panose="020B0604020202020204" charset="0"/>
      <p:regular r:id="rId17"/>
    </p:embeddedFont>
    <p:embeddedFont>
      <p:font typeface="Glacial Indifference Bold" panose="020B0604020202020204" charset="0"/>
      <p:regular r:id="rId18"/>
    </p:embeddedFont>
    <p:embeddedFont>
      <p:font typeface="League Spartan" panose="020B0604020202020204" charset="0"/>
      <p:regular r:id="rId19"/>
    </p:embeddedFont>
    <p:embeddedFont>
      <p:font typeface="Mont Bold" panose="020B0604020202020204" charset="0"/>
      <p:regular r:id="rId20"/>
    </p:embeddedFont>
    <p:embeddedFont>
      <p:font typeface="Poppins" panose="000005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0" y="3296841"/>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CODE EMIRATES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48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Problem statement</a:t>
            </a:r>
          </a:p>
        </p:txBody>
      </p:sp>
      <p:sp>
        <p:nvSpPr>
          <p:cNvPr id="6" name="TextBox 6"/>
          <p:cNvSpPr txBox="1"/>
          <p:nvPr/>
        </p:nvSpPr>
        <p:spPr>
          <a:xfrm>
            <a:off x="903091" y="4315198"/>
            <a:ext cx="7696631" cy="1903213"/>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A Mobile app or Website that gives information of various Problems like Water, Electricity, Sewer from around the Community, Open Source Data etc. And Display them a Map. Looking Forward to Seek other Features also which can be helpful for the Society.</a:t>
            </a:r>
          </a:p>
        </p:txBody>
      </p:sp>
      <p:sp>
        <p:nvSpPr>
          <p:cNvPr id="7" name="TextBox 7"/>
          <p:cNvSpPr txBox="1"/>
          <p:nvPr/>
        </p:nvSpPr>
        <p:spPr>
          <a:xfrm>
            <a:off x="748552" y="6829616"/>
            <a:ext cx="7696631" cy="2287934"/>
          </a:xfrm>
          <a:prstGeom prst="rect">
            <a:avLst/>
          </a:prstGeom>
        </p:spPr>
        <p:txBody>
          <a:bodyPr lIns="0" tIns="0" rIns="0" bIns="0" rtlCol="0" anchor="t">
            <a:spAutoFit/>
          </a:bodyPr>
          <a:lstStyle/>
          <a:p>
            <a:pPr marL="0" lvl="0" indent="0" algn="l">
              <a:lnSpc>
                <a:spcPts val="2954"/>
              </a:lnSpc>
              <a:spcBef>
                <a:spcPct val="0"/>
              </a:spcBef>
            </a:pPr>
            <a:r>
              <a:rPr lang="en-US" sz="1969" dirty="0">
                <a:solidFill>
                  <a:srgbClr val="F5F5F3"/>
                </a:solidFill>
                <a:latin typeface="Mont Bold"/>
              </a:rPr>
              <a:t>-Community awareness </a:t>
            </a:r>
          </a:p>
          <a:p>
            <a:pPr marL="0" lvl="0" indent="0" algn="l">
              <a:lnSpc>
                <a:spcPts val="2954"/>
              </a:lnSpc>
              <a:spcBef>
                <a:spcPct val="0"/>
              </a:spcBef>
            </a:pPr>
            <a:r>
              <a:rPr lang="en-US" sz="1969" u="none" strike="noStrike" dirty="0">
                <a:solidFill>
                  <a:srgbClr val="F5F5F3"/>
                </a:solidFill>
                <a:latin typeface="Mont Bold"/>
              </a:rPr>
              <a:t>-Efficient</a:t>
            </a:r>
            <a:r>
              <a:rPr lang="en-US" sz="1969" dirty="0">
                <a:solidFill>
                  <a:srgbClr val="F5F5F3"/>
                </a:solidFill>
                <a:latin typeface="Mont Bold"/>
              </a:rPr>
              <a:t> problem resolution</a:t>
            </a:r>
          </a:p>
          <a:p>
            <a:pPr marL="0" lvl="0" indent="0" algn="l">
              <a:lnSpc>
                <a:spcPts val="2954"/>
              </a:lnSpc>
              <a:spcBef>
                <a:spcPct val="0"/>
              </a:spcBef>
            </a:pPr>
            <a:r>
              <a:rPr lang="en-US" sz="1969" dirty="0">
                <a:solidFill>
                  <a:srgbClr val="F5F5F3"/>
                </a:solidFill>
                <a:latin typeface="Mont Bold"/>
              </a:rPr>
              <a:t>-Data driven decision making </a:t>
            </a:r>
          </a:p>
          <a:p>
            <a:pPr marL="0" lvl="0" indent="0" algn="l">
              <a:lnSpc>
                <a:spcPts val="2954"/>
              </a:lnSpc>
              <a:spcBef>
                <a:spcPct val="0"/>
              </a:spcBef>
            </a:pPr>
            <a:r>
              <a:rPr lang="en-US" sz="1969" u="none" strike="noStrike" dirty="0">
                <a:solidFill>
                  <a:srgbClr val="F5F5F3"/>
                </a:solidFill>
                <a:latin typeface="Mont Bold"/>
              </a:rPr>
              <a:t>-Citizen empowerm</a:t>
            </a:r>
            <a:r>
              <a:rPr lang="en-US" sz="1969" dirty="0">
                <a:solidFill>
                  <a:srgbClr val="F5F5F3"/>
                </a:solidFill>
                <a:latin typeface="Mont Bold"/>
              </a:rPr>
              <a:t>ent and involvement</a:t>
            </a:r>
          </a:p>
          <a:p>
            <a:pPr marL="0" lvl="0" indent="0" algn="l">
              <a:lnSpc>
                <a:spcPts val="2954"/>
              </a:lnSpc>
              <a:spcBef>
                <a:spcPct val="0"/>
              </a:spcBef>
            </a:pPr>
            <a:r>
              <a:rPr lang="en-US" sz="1969" dirty="0">
                <a:solidFill>
                  <a:srgbClr val="F5F5F3"/>
                </a:solidFill>
                <a:latin typeface="Mont Bold"/>
              </a:rPr>
              <a:t>-Sustainable development planning  </a:t>
            </a:r>
          </a:p>
          <a:p>
            <a:pPr marL="0" lvl="0" indent="0" algn="l">
              <a:lnSpc>
                <a:spcPts val="2954"/>
              </a:lnSpc>
              <a:spcBef>
                <a:spcPct val="0"/>
              </a:spcBef>
            </a:pPr>
            <a:endParaRPr lang="en-US" sz="1969" u="none" strike="noStrike" dirty="0">
              <a:solidFill>
                <a:srgbClr val="F5F5F3"/>
              </a:solidFill>
              <a:latin typeface="Mont Bold"/>
            </a:endParaRPr>
          </a:p>
        </p:txBody>
      </p:sp>
      <p:sp>
        <p:nvSpPr>
          <p:cNvPr id="8" name="TextBox 8"/>
          <p:cNvSpPr txBox="1"/>
          <p:nvPr/>
        </p:nvSpPr>
        <p:spPr>
          <a:xfrm>
            <a:off x="748551" y="8910549"/>
            <a:ext cx="7696631" cy="791725"/>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PROVIDE STATISTICS OR DATA TO SUPPORT YOUR ARGUMENT.</a:t>
            </a: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4945615"/>
            <a:chOff x="0" y="190500"/>
            <a:chExt cx="10168642" cy="6594155"/>
          </a:xfrm>
        </p:grpSpPr>
        <p:sp>
          <p:nvSpPr>
            <p:cNvPr id="11" name="TextBox 11"/>
            <p:cNvSpPr txBox="1"/>
            <p:nvPr/>
          </p:nvSpPr>
          <p:spPr>
            <a:xfrm>
              <a:off x="0" y="2924366"/>
              <a:ext cx="10168642" cy="3860289"/>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-Taking surveys</a:t>
              </a:r>
            </a:p>
            <a:p>
              <a:pPr marL="0" lvl="0" indent="0" algn="l">
                <a:lnSpc>
                  <a:spcPts val="3777"/>
                </a:lnSpc>
                <a:spcBef>
                  <a:spcPct val="0"/>
                </a:spcBef>
              </a:pPr>
              <a:r>
                <a:rPr lang="en-US" sz="2905" dirty="0">
                  <a:solidFill>
                    <a:srgbClr val="FFFFFF"/>
                  </a:solidFill>
                  <a:latin typeface="Glacial Indifference"/>
                </a:rPr>
                <a:t>User friendly interface</a:t>
              </a:r>
            </a:p>
            <a:p>
              <a:pPr marL="0" lvl="0" indent="0" algn="l">
                <a:lnSpc>
                  <a:spcPts val="3777"/>
                </a:lnSpc>
                <a:spcBef>
                  <a:spcPct val="0"/>
                </a:spcBef>
              </a:pPr>
              <a:r>
                <a:rPr lang="en-US" sz="2905" u="none" strike="noStrike" dirty="0">
                  <a:solidFill>
                    <a:srgbClr val="FFFFFF"/>
                  </a:solidFill>
                  <a:latin typeface="Glacial Indifference"/>
                </a:rPr>
                <a:t>Interactive map integration</a:t>
              </a:r>
            </a:p>
            <a:p>
              <a:pPr marL="0" lvl="0" indent="0" algn="l">
                <a:lnSpc>
                  <a:spcPts val="3777"/>
                </a:lnSpc>
                <a:spcBef>
                  <a:spcPct val="0"/>
                </a:spcBef>
              </a:pPr>
              <a:r>
                <a:rPr lang="en-US" sz="2905" dirty="0">
                  <a:solidFill>
                    <a:srgbClr val="FFFFFF"/>
                  </a:solidFill>
                  <a:latin typeface="Glacial Indifference"/>
                </a:rPr>
                <a:t>Real time updates</a:t>
              </a:r>
            </a:p>
            <a:p>
              <a:pPr marL="0" lvl="0" indent="0" algn="l">
                <a:lnSpc>
                  <a:spcPts val="3777"/>
                </a:lnSpc>
                <a:spcBef>
                  <a:spcPct val="0"/>
                </a:spcBef>
              </a:pPr>
              <a:r>
                <a:rPr lang="en-US" sz="2905" dirty="0">
                  <a:solidFill>
                    <a:srgbClr val="FFFFFF"/>
                  </a:solidFill>
                  <a:latin typeface="Glacial Indifference"/>
                </a:rPr>
                <a:t>Data analysis and visualization</a:t>
              </a:r>
            </a:p>
            <a:p>
              <a:pPr marL="0" lvl="0" indent="0" algn="l">
                <a:lnSpc>
                  <a:spcPts val="3777"/>
                </a:lnSpc>
                <a:spcBef>
                  <a:spcPct val="0"/>
                </a:spcBef>
              </a:pPr>
              <a:r>
                <a:rPr lang="en-US" sz="2905" u="none" strike="noStrike" dirty="0">
                  <a:solidFill>
                    <a:srgbClr val="FFFFFF"/>
                  </a:solidFill>
                  <a:latin typeface="Glacial Indifference"/>
                </a:rPr>
                <a:t>GIS</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748552" y="7434537"/>
            <a:ext cx="9118396" cy="2144960"/>
            <a:chOff x="0" y="-66675"/>
            <a:chExt cx="12157861" cy="2859948"/>
          </a:xfrm>
        </p:grpSpPr>
        <p:sp>
          <p:nvSpPr>
            <p:cNvPr id="7" name="TextBox 7"/>
            <p:cNvSpPr txBox="1"/>
            <p:nvPr/>
          </p:nvSpPr>
          <p:spPr>
            <a:xfrm>
              <a:off x="0" y="-66675"/>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USER-FRIENDLY INTERFACE WITH HTML AND CSS.</a:t>
              </a:r>
            </a:p>
          </p:txBody>
        </p:sp>
        <p:sp>
          <p:nvSpPr>
            <p:cNvPr id="8" name="TextBox 8"/>
            <p:cNvSpPr txBox="1"/>
            <p:nvPr/>
          </p:nvSpPr>
          <p:spPr>
            <a:xfrm>
              <a:off x="0" y="823467"/>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USE OF GIS.</a:t>
              </a:r>
            </a:p>
          </p:txBody>
        </p:sp>
        <p:sp>
          <p:nvSpPr>
            <p:cNvPr id="9" name="TextBox 9"/>
            <p:cNvSpPr txBox="1"/>
            <p:nvPr/>
          </p:nvSpPr>
          <p:spPr>
            <a:xfrm>
              <a:off x="0" y="1710583"/>
              <a:ext cx="12157861" cy="1082690"/>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CUSTOMIZABLE SETTINGS TO TAILOR USER EXPERIENCE WITH USE OF VARIOUS VISUALISATION TOOLS</a:t>
              </a: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2456641"/>
            <a:ext cx="8408404" cy="4256541"/>
            <a:chOff x="0" y="142875"/>
            <a:chExt cx="11211206" cy="5675388"/>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7"/>
              <a:ext cx="11211206" cy="594180"/>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TRANSPERANCY AND ACCOUNTABLITY.</a:t>
              </a:r>
            </a:p>
          </p:txBody>
        </p:sp>
        <p:sp>
          <p:nvSpPr>
            <p:cNvPr id="6" name="TextBox 6"/>
            <p:cNvSpPr txBox="1"/>
            <p:nvPr/>
          </p:nvSpPr>
          <p:spPr>
            <a:xfrm>
              <a:off x="0" y="3403700"/>
              <a:ext cx="11211206" cy="594180"/>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SUSTAINABLE DEVELOPMENT.</a:t>
              </a:r>
            </a:p>
          </p:txBody>
        </p:sp>
        <p:sp>
          <p:nvSpPr>
            <p:cNvPr id="7" name="TextBox 7"/>
            <p:cNvSpPr txBox="1"/>
            <p:nvPr/>
          </p:nvSpPr>
          <p:spPr>
            <a:xfrm>
              <a:off x="0" y="5224083"/>
              <a:ext cx="11211206" cy="594180"/>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CIVIC MANAGEMENT.</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445064" y="3897183"/>
            <a:ext cx="8061706" cy="5362815"/>
          </a:xfrm>
          <a:prstGeom prst="rect">
            <a:avLst/>
          </a:prstGeom>
        </p:spPr>
        <p:txBody>
          <a:bodyPr wrap="square" lIns="0" tIns="0" rIns="0" bIns="0" rtlCol="0" anchor="t">
            <a:spAutoFit/>
          </a:bodyPr>
          <a:lstStyle/>
          <a:p>
            <a:pPr marL="0" lvl="0" indent="0" algn="l">
              <a:lnSpc>
                <a:spcPts val="2957"/>
              </a:lnSpc>
              <a:spcBef>
                <a:spcPct val="0"/>
              </a:spcBef>
            </a:pPr>
            <a:r>
              <a:rPr lang="en-US" sz="2274" u="none" strike="noStrike" dirty="0">
                <a:solidFill>
                  <a:srgbClr val="F5F5F3"/>
                </a:solidFill>
                <a:latin typeface="Glacial Indifference"/>
              </a:rPr>
              <a:t>Freemium Model: Offer basic functionalities of the platform for free, and charge a subscription fee for access to premium features such as advanced data analytics, exclusive educational content, and personalized notifications.</a:t>
            </a:r>
          </a:p>
          <a:p>
            <a:pPr marL="0" lvl="0" indent="0" algn="l">
              <a:lnSpc>
                <a:spcPts val="2957"/>
              </a:lnSpc>
              <a:spcBef>
                <a:spcPct val="0"/>
              </a:spcBef>
            </a:pPr>
            <a:r>
              <a:rPr lang="en-US" sz="2274" u="none" strike="noStrike" dirty="0">
                <a:solidFill>
                  <a:srgbClr val="F5F5F3"/>
                </a:solidFill>
                <a:latin typeface="Glacial Indifference"/>
              </a:rPr>
              <a:t>Advertisement Model: Generate revenue through targeted advertisements from local service providers, businesses, and organizations relevant to the community's needs and interests. Consider offering different advertising packages based on the reach and prominence of the advertisements on the platform.</a:t>
            </a:r>
          </a:p>
          <a:p>
            <a:pPr marL="0" lvl="0" indent="0" algn="l">
              <a:lnSpc>
                <a:spcPts val="2957"/>
              </a:lnSpc>
              <a:spcBef>
                <a:spcPct val="0"/>
              </a:spcBef>
            </a:pPr>
            <a:r>
              <a:rPr lang="en-US" sz="2274" u="none" strike="noStrike" dirty="0">
                <a:solidFill>
                  <a:srgbClr val="F5F5F3"/>
                </a:solidFill>
                <a:latin typeface="Glacial Indifference"/>
              </a:rPr>
              <a:t>Service Provider Listing Fees: Charge local service providers a fee to be listed in the platform's directory, offering premium listings with enhanced visibility and promotional features. Consider offering additional marketing services to service providers as part of the package.</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774927"/>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a:t>
            </a:r>
            <a:r>
              <a:rPr lang="en-US" sz="2954" dirty="0">
                <a:solidFill>
                  <a:srgbClr val="F5F5F3"/>
                </a:solidFill>
                <a:latin typeface="Glacial Indifference Bold"/>
              </a:rPr>
              <a:t>	HTML</a:t>
            </a:r>
            <a:r>
              <a:rPr lang="en-US" sz="2954" u="none" strike="noStrike" dirty="0">
                <a:solidFill>
                  <a:srgbClr val="F5F5F3"/>
                </a:solidFill>
                <a:latin typeface="Glacial Indifference Bold"/>
              </a:rPr>
              <a:t> CSS AND JS, AS WELL AS TOOLS LIKE GITHUB OR GITLAB.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772442" y="363795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grpSp>
        <p:nvGrpSpPr>
          <p:cNvPr id="8" name="Group 8"/>
          <p:cNvGrpSpPr/>
          <p:nvPr/>
        </p:nvGrpSpPr>
        <p:grpSpPr>
          <a:xfrm>
            <a:off x="12667762" y="3637957"/>
            <a:ext cx="3535026" cy="4287833"/>
            <a:chOff x="2412197" y="39176"/>
            <a:chExt cx="1157357" cy="1403823"/>
          </a:xfrm>
        </p:grpSpPr>
        <p:sp>
          <p:nvSpPr>
            <p:cNvPr id="9" name="Freeform 9"/>
            <p:cNvSpPr/>
            <p:nvPr/>
          </p:nvSpPr>
          <p:spPr>
            <a:xfrm>
              <a:off x="2412197" y="39176"/>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116994" y="5166744"/>
            <a:ext cx="2687924" cy="839974"/>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PRATIK JHA</a:t>
            </a:r>
          </a:p>
          <a:p>
            <a:pPr>
              <a:lnSpc>
                <a:spcPts val="3410"/>
              </a:lnSpc>
            </a:pPr>
            <a:r>
              <a:rPr lang="en-US" sz="2000" dirty="0">
                <a:solidFill>
                  <a:srgbClr val="FFBD59"/>
                </a:solidFill>
                <a:latin typeface="Garet Bold"/>
              </a:rPr>
              <a:t>         (LEADER)</a:t>
            </a:r>
          </a:p>
        </p:txBody>
      </p:sp>
      <p:sp>
        <p:nvSpPr>
          <p:cNvPr id="23" name="TextBox 23"/>
          <p:cNvSpPr txBox="1"/>
          <p:nvPr/>
        </p:nvSpPr>
        <p:spPr>
          <a:xfrm>
            <a:off x="13411200" y="5166744"/>
            <a:ext cx="2687924" cy="1330236"/>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SRIKAR</a:t>
            </a:r>
          </a:p>
          <a:p>
            <a:pPr marL="0" lvl="0" indent="0">
              <a:lnSpc>
                <a:spcPts val="3410"/>
              </a:lnSpc>
            </a:pPr>
            <a:r>
              <a:rPr lang="en-US" sz="3410" dirty="0">
                <a:solidFill>
                  <a:srgbClr val="FFBD59"/>
                </a:solidFill>
                <a:latin typeface="Garet Bold"/>
              </a:rPr>
              <a:t>  </a:t>
            </a:r>
            <a:r>
              <a:rPr lang="en-US" sz="2000" dirty="0">
                <a:solidFill>
                  <a:srgbClr val="FFBD59"/>
                </a:solidFill>
                <a:latin typeface="Garet Bold"/>
              </a:rPr>
              <a:t>(MEMBER)</a:t>
            </a:r>
          </a:p>
          <a:p>
            <a:pPr marL="0" lvl="0" indent="0">
              <a:lnSpc>
                <a:spcPts val="3410"/>
              </a:lnSpc>
            </a:pPr>
            <a:r>
              <a:rPr lang="en-US" sz="3410" dirty="0">
                <a:solidFill>
                  <a:srgbClr val="FFBD59"/>
                </a:solidFill>
                <a:latin typeface="Garet Bold"/>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311</Words>
  <Application>Microsoft Office PowerPoint</Application>
  <PresentationFormat>Custom</PresentationFormat>
  <Paragraphs>39</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Calibri</vt:lpstr>
      <vt:lpstr>Arial</vt:lpstr>
      <vt:lpstr>Mont Bold</vt:lpstr>
      <vt:lpstr>League Spartan</vt:lpstr>
      <vt:lpstr>Poppins</vt:lpstr>
      <vt:lpstr>Glacial Indifference Bold</vt:lpstr>
      <vt:lpstr>Glacial Indifference</vt:lpstr>
      <vt:lpstr>Garet</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PRATIK</dc:creator>
  <cp:lastModifiedBy>Pratik Jha</cp:lastModifiedBy>
  <cp:revision>5</cp:revision>
  <dcterms:created xsi:type="dcterms:W3CDTF">2006-08-16T00:00:00Z</dcterms:created>
  <dcterms:modified xsi:type="dcterms:W3CDTF">2023-10-28T06:01:29Z</dcterms:modified>
  <dc:identifier>DAFxrxF-qp8</dc:identifier>
</cp:coreProperties>
</file>